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9144000" cy="6858000" type="screen4x3"/>
  <p:notesSz cx="6794500" cy="99218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BBE0E3"/>
    <a:srgbClr val="CCFFFF"/>
    <a:srgbClr val="FF3300"/>
    <a:srgbClr val="12FAEF"/>
    <a:srgbClr val="FFFF00"/>
    <a:srgbClr val="E5E6B8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90" autoAdjust="0"/>
    <p:restoredTop sz="94660"/>
  </p:normalViewPr>
  <p:slideViewPr>
    <p:cSldViewPr snapToGrid="0">
      <p:cViewPr>
        <p:scale>
          <a:sx n="100" d="100"/>
          <a:sy n="100" d="100"/>
        </p:scale>
        <p:origin x="-116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17" tIns="46058" rIns="92117" bIns="46058" numCol="1" anchor="t" anchorCtr="0" compatLnSpc="1">
            <a:prstTxWarp prst="textNoShape">
              <a:avLst/>
            </a:prstTxWarp>
          </a:bodyPr>
          <a:lstStyle>
            <a:lvl1pPr defTabSz="920750"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100" y="0"/>
            <a:ext cx="294481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17" tIns="46058" rIns="92117" bIns="46058" numCol="1" anchor="t" anchorCtr="0" compatLnSpc="1">
            <a:prstTxWarp prst="textNoShape">
              <a:avLst/>
            </a:prstTxWarp>
          </a:bodyPr>
          <a:lstStyle>
            <a:lvl1pPr algn="r" defTabSz="920750"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3400"/>
            <a:ext cx="2944813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17" tIns="46058" rIns="92117" bIns="46058" numCol="1" anchor="b" anchorCtr="0" compatLnSpc="1">
            <a:prstTxWarp prst="textNoShape">
              <a:avLst/>
            </a:prstTxWarp>
          </a:bodyPr>
          <a:lstStyle>
            <a:lvl1pPr defTabSz="920750"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100" y="9423400"/>
            <a:ext cx="2944813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17" tIns="46058" rIns="92117" bIns="46058" numCol="1" anchor="b" anchorCtr="0" compatLnSpc="1">
            <a:prstTxWarp prst="textNoShape">
              <a:avLst/>
            </a:prstTxWarp>
          </a:bodyPr>
          <a:lstStyle>
            <a:lvl1pPr algn="r" defTabSz="920750">
              <a:defRPr sz="1200"/>
            </a:lvl1pPr>
          </a:lstStyle>
          <a:p>
            <a:pPr>
              <a:defRPr/>
            </a:pPr>
            <a:fld id="{62E139CD-D402-4D0B-A984-B2F1986A6D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69913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133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100" y="0"/>
            <a:ext cx="2944813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126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5935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133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3288"/>
            <a:ext cx="5435600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 smtClean="0"/>
              <a:t>Образец текста</a:t>
            </a:r>
          </a:p>
          <a:p>
            <a:pPr lvl="1"/>
            <a:r>
              <a:rPr lang="ru-RU" altLang="ru-RU" noProof="0" smtClean="0"/>
              <a:t>Второй уровень</a:t>
            </a:r>
          </a:p>
          <a:p>
            <a:pPr lvl="2"/>
            <a:r>
              <a:rPr lang="ru-RU" altLang="ru-RU" noProof="0" smtClean="0"/>
              <a:t>Третий уровень</a:t>
            </a:r>
          </a:p>
          <a:p>
            <a:pPr lvl="3"/>
            <a:r>
              <a:rPr lang="ru-RU" altLang="ru-RU" noProof="0" smtClean="0"/>
              <a:t>Четвертый уровень</a:t>
            </a:r>
          </a:p>
          <a:p>
            <a:pPr lvl="4"/>
            <a:r>
              <a:rPr lang="ru-RU" altLang="ru-RU" noProof="0" smtClean="0"/>
              <a:t>Пятый уровень</a:t>
            </a:r>
          </a:p>
        </p:txBody>
      </p:sp>
      <p:sp>
        <p:nvSpPr>
          <p:cNvPr id="3133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3400"/>
            <a:ext cx="2944813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133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100" y="9423400"/>
            <a:ext cx="2944813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F87B1AD-3353-4171-9814-F70F9447BD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92378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79AE8B-CE1D-4DC5-B48F-B198B1F369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8506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2552B-AF3B-4508-BCB3-203ED2DD0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9243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68EEF-8FE0-4EEF-A98B-87289F1C5D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6920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E54F4-CFA8-4E39-A8F2-1C003744EC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82930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71558-573E-4E9B-9A93-1ADB5785E4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6209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E7A0A-E98B-4F70-84D1-794945C4D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54435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6D462-7CA3-4A24-92DF-03A04DFD87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900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B1147-7E7D-412A-8D2E-5843AEFD5A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5612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013B0-126C-46DD-AE9A-F18C17AF8D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9457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FE2130-F5D3-4581-9A6E-CA8BE7464A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51754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8C67BA-9BF9-4E65-AF02-36185005CC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6151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46879BB9-8A34-45A7-897B-715B4BCD44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indow.edu.ru/resource/" TargetMode="External"/><Relationship Id="rId2" Type="http://schemas.openxmlformats.org/officeDocument/2006/relationships/hyperlink" Target="http://www.sarfti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matburo.ru/st_subject.php?p=d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225789B-F43E-42B9-AC66-F6C3F9EBA060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</a:t>
            </a:fld>
            <a:endParaRPr lang="ru-RU" altLang="ru-RU" sz="1400" smtClean="0"/>
          </a:p>
        </p:txBody>
      </p:sp>
      <p:sp>
        <p:nvSpPr>
          <p:cNvPr id="2051" name="Rectangle 22"/>
          <p:cNvSpPr>
            <a:spLocks noChangeArrowheads="1"/>
          </p:cNvSpPr>
          <p:nvPr/>
        </p:nvSpPr>
        <p:spPr bwMode="auto">
          <a:xfrm>
            <a:off x="1495425" y="130175"/>
            <a:ext cx="7313613" cy="868363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Саровский физико-технический институт</a:t>
            </a:r>
            <a:r>
              <a:rPr lang="en-US" altLang="ru-RU" sz="1800" b="1"/>
              <a:t> – </a:t>
            </a:r>
            <a:r>
              <a:rPr lang="ru-RU" altLang="ru-RU" sz="1800" b="1"/>
              <a:t>филиал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Национального исследовательского ядерного университета МИФИ</a:t>
            </a:r>
            <a:r>
              <a:rPr lang="ru-RU" altLang="ru-RU" sz="1400" b="1"/>
              <a:t> </a:t>
            </a:r>
          </a:p>
        </p:txBody>
      </p:sp>
      <p:sp>
        <p:nvSpPr>
          <p:cNvPr id="2052" name="Rectangle 23"/>
          <p:cNvSpPr>
            <a:spLocks noChangeArrowheads="1"/>
          </p:cNvSpPr>
          <p:nvPr/>
        </p:nvSpPr>
        <p:spPr bwMode="auto">
          <a:xfrm>
            <a:off x="1014413" y="1697038"/>
            <a:ext cx="6948487" cy="225425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rgbClr val="000000">
                <a:alpha val="196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2500" b="1"/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400"/>
          </a:p>
        </p:txBody>
      </p:sp>
      <p:sp>
        <p:nvSpPr>
          <p:cNvPr id="2053" name="Rectangle 25"/>
          <p:cNvSpPr>
            <a:spLocks noChangeArrowheads="1"/>
          </p:cNvSpPr>
          <p:nvPr/>
        </p:nvSpPr>
        <p:spPr bwMode="auto">
          <a:xfrm>
            <a:off x="3740150" y="5930900"/>
            <a:ext cx="1546225" cy="43497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200" b="1"/>
          </a:p>
        </p:txBody>
      </p:sp>
      <p:sp>
        <p:nvSpPr>
          <p:cNvPr id="2054" name="Rectangle 26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altLang="ru-RU" b="1" smtClean="0">
                <a:solidFill>
                  <a:schemeClr val="accent2"/>
                </a:solidFill>
                <a:latin typeface="Times New Roman" pitchFamily="18" charset="0"/>
              </a:rPr>
              <a:t>ДИСКРЕТНАЯ МАТЕМАТИКА   </a:t>
            </a:r>
          </a:p>
        </p:txBody>
      </p:sp>
      <p:sp>
        <p:nvSpPr>
          <p:cNvPr id="2055" name="Rectangle 2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2549525"/>
          </a:xfrm>
        </p:spPr>
        <p:txBody>
          <a:bodyPr/>
          <a:lstStyle/>
          <a:p>
            <a:pPr algn="r" eaLnBrk="1" hangingPunct="1"/>
            <a:r>
              <a:rPr lang="ru-RU" altLang="ru-RU" sz="2800" b="1" smtClean="0">
                <a:latin typeface="Times New Roman" pitchFamily="18" charset="0"/>
              </a:rPr>
              <a:t>Алексеев В.В.</a:t>
            </a:r>
          </a:p>
          <a:p>
            <a:pPr algn="r" eaLnBrk="1" hangingPunct="1"/>
            <a:endParaRPr lang="ru-RU" altLang="ru-RU" sz="2800" smtClean="0"/>
          </a:p>
          <a:p>
            <a:pPr algn="r" eaLnBrk="1" hangingPunct="1"/>
            <a:endParaRPr lang="ru-RU" altLang="ru-RU" sz="2800" smtClean="0"/>
          </a:p>
          <a:p>
            <a:pPr eaLnBrk="1" hangingPunct="1"/>
            <a:r>
              <a:rPr lang="ru-RU" altLang="ru-RU" sz="2400" b="1" smtClean="0"/>
              <a:t>Саров</a:t>
            </a:r>
          </a:p>
          <a:p>
            <a:pPr eaLnBrk="1" hangingPunct="1"/>
            <a:r>
              <a:rPr lang="ru-RU" altLang="ru-RU" sz="2400" b="1" smtClean="0"/>
              <a:t>20</a:t>
            </a:r>
            <a:r>
              <a:rPr lang="en-US" altLang="ru-RU" sz="2400" b="1" smtClean="0"/>
              <a:t>21</a:t>
            </a:r>
            <a:r>
              <a:rPr lang="ru-RU" altLang="ru-RU" sz="28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1BEDC2B-C037-4B34-86D5-4449852E2827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40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u="sng" smtClean="0">
                <a:solidFill>
                  <a:schemeClr val="accent2"/>
                </a:solidFill>
              </a:rPr>
              <a:t>Цели и задачи освоения учебной дисциплины</a:t>
            </a:r>
            <a:r>
              <a:rPr lang="ru-RU" altLang="ru-RU" sz="4000" smtClean="0"/>
              <a:t> 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6375" y="1600200"/>
            <a:ext cx="8693150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mtClean="0"/>
              <a:t>Курс </a:t>
            </a:r>
            <a:r>
              <a:rPr lang="ru-RU" altLang="ru-RU" b="1" smtClean="0"/>
              <a:t>“Дискретная математика”</a:t>
            </a:r>
            <a:r>
              <a:rPr lang="ru-RU" altLang="ru-RU" smtClean="0"/>
              <a:t> является составной частью цикла общепрофессиональной  подготовки студентов по направлениям  </a:t>
            </a:r>
            <a:r>
              <a:rPr lang="ru-RU" altLang="ru-RU" b="1" smtClean="0"/>
              <a:t>09.03.01 “Вычислительные машины, комплексы, системы и сети”</a:t>
            </a:r>
            <a:r>
              <a:rPr lang="ru-RU" altLang="ru-RU" smtClean="0"/>
              <a:t> и </a:t>
            </a:r>
            <a:r>
              <a:rPr lang="ru-RU" altLang="ru-RU" b="1" smtClean="0"/>
              <a:t>09.03.02 </a:t>
            </a:r>
            <a:r>
              <a:rPr lang="en-US" altLang="ru-RU" b="1" smtClean="0"/>
              <a:t>“</a:t>
            </a:r>
            <a:r>
              <a:rPr lang="ru-RU" altLang="ru-RU" b="1" smtClean="0"/>
              <a:t>Информационные системы и технологии</a:t>
            </a:r>
            <a:r>
              <a:rPr lang="en-US" altLang="ru-RU" b="1" smtClean="0"/>
              <a:t>”</a:t>
            </a:r>
            <a:endParaRPr lang="ru-RU" altLang="ru-RU" b="1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58AC46B2-86D3-4DE8-8144-B9FFF2783D78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40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23900"/>
          </a:xfrm>
        </p:spPr>
        <p:txBody>
          <a:bodyPr/>
          <a:lstStyle/>
          <a:p>
            <a:pPr eaLnBrk="1" hangingPunct="1"/>
            <a:r>
              <a:rPr lang="ru-RU" altLang="ru-RU" sz="3600" b="1" u="sng" smtClean="0">
                <a:solidFill>
                  <a:schemeClr val="accent2"/>
                </a:solidFill>
              </a:rPr>
              <a:t>Целью данного курса является: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9075" y="1104900"/>
            <a:ext cx="8763000" cy="5611813"/>
          </a:xfrm>
        </p:spPr>
        <p:txBody>
          <a:bodyPr/>
          <a:lstStyle/>
          <a:p>
            <a:pPr algn="just" eaLnBrk="1" hangingPunct="1">
              <a:lnSpc>
                <a:spcPct val="90000"/>
              </a:lnSpc>
              <a:buFont typeface="Courier New" pitchFamily="49" charset="0"/>
              <a:buChar char="-"/>
            </a:pPr>
            <a:r>
              <a:rPr lang="ru-RU" altLang="ru-RU" sz="2800" smtClean="0"/>
              <a:t>изучение основных понятий теории множеств, комбинаторики, информационных основ дискретных устройств, теории графов;</a:t>
            </a:r>
            <a:endParaRPr lang="en-US" altLang="ru-RU" sz="2800" smtClean="0"/>
          </a:p>
          <a:p>
            <a:pPr algn="just" eaLnBrk="1" hangingPunct="1">
              <a:lnSpc>
                <a:spcPct val="90000"/>
              </a:lnSpc>
              <a:buFont typeface="Courier New" pitchFamily="49" charset="0"/>
              <a:buChar char="-"/>
            </a:pPr>
            <a:r>
              <a:rPr lang="ru-RU" altLang="ru-RU" sz="2800" smtClean="0"/>
              <a:t>развитие навыков применения методов дискретной математики к решению конкретных прикладных задач;</a:t>
            </a:r>
          </a:p>
          <a:p>
            <a:pPr algn="just" eaLnBrk="1" hangingPunct="1">
              <a:lnSpc>
                <a:spcPct val="90000"/>
              </a:lnSpc>
              <a:buFont typeface="Courier New" pitchFamily="49" charset="0"/>
              <a:buChar char="-"/>
            </a:pPr>
            <a:r>
              <a:rPr lang="ru-RU" altLang="ru-RU" sz="2800" smtClean="0"/>
              <a:t>подготовка студентов к самостоятельной профессиональной деятельности по разработке и использованию в практической деятельности основных методов и принципов решения инженерных задач с использованием математического аппарата дискретной математики.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2F2D7C3-A56D-442E-AAC5-3C044B41A03E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40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200" b="1" u="sng" smtClean="0">
                <a:solidFill>
                  <a:schemeClr val="accent2"/>
                </a:solidFill>
              </a:rPr>
              <a:t>В результате освоения дисциплины студент должен: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14900"/>
          </a:xfrm>
        </p:spPr>
        <p:txBody>
          <a:bodyPr/>
          <a:lstStyle/>
          <a:p>
            <a:pPr eaLnBrk="1" hangingPunct="1"/>
            <a:r>
              <a:rPr lang="ru-RU" altLang="ru-RU" b="1" u="sng" smtClean="0"/>
              <a:t>Знать</a:t>
            </a:r>
            <a:r>
              <a:rPr lang="ru-RU" altLang="ru-RU" smtClean="0"/>
              <a:t>:  </a:t>
            </a:r>
            <a:r>
              <a:rPr lang="ru-RU" altLang="ru-RU" sz="2800" smtClean="0"/>
              <a:t>основные дискретные структуры: множества,  графы,  комбинаторные структуры,  элементы теории информации дискретных устройств, основные алгебрологические методы решения задач теории множеств, теории графов, комбинаторики;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697E0A6-BC48-4A9C-B571-7638D602952A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40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8763" y="1377950"/>
            <a:ext cx="8542337" cy="49847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b="1" u="sng" smtClean="0"/>
              <a:t>Уметь</a:t>
            </a:r>
            <a:r>
              <a:rPr lang="ru-RU" altLang="ru-RU" smtClean="0"/>
              <a:t>: решать типовые задачи дискретных структур с использованием аппарата дискретной математики; применять методы дискретной математики при анализе и моделировании систем, процессов, явлений, решении задач синтеза конечных автоматов, использовать методы и алгоритмы теории графов для решения практических задач комбинаторной оптимизации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88BC5AA9-4370-44C0-8669-D64AB6184B32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40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altLang="ru-RU" b="1" u="sng" smtClean="0"/>
              <a:t>Владеть</a:t>
            </a:r>
            <a:r>
              <a:rPr lang="ru-RU" altLang="ru-RU" smtClean="0"/>
              <a:t>:  практическими приемами решения задач по дискретной математике;   методами и способами дискретной математики как инструментарием для представления и обработки информации с использованием компьютерных технологий; разработки простейших моделей дискретных устройств.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15C438A-049B-47AC-878C-37EEC6CAE63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400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u="sng" smtClean="0">
                <a:solidFill>
                  <a:schemeClr val="accent2"/>
                </a:solidFill>
              </a:rPr>
              <a:t>Основная литература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27138"/>
            <a:ext cx="8229600" cy="524192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smtClean="0"/>
              <a:t>Ф.А. Новиков. Дискретная математика для программистов; С-т Петербург,  Питер, 2009 г. 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smtClean="0"/>
              <a:t>С.Д. Шапорев. Дискретная математика. Учебное пособие. С-т Петербург, «БХВ-Петербург», 2007 г.;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smtClean="0"/>
              <a:t>Ю.П. Шевелев. Дискретная математика. С-т Петербург, «Лань», 2008 г.;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smtClean="0"/>
              <a:t>Ю.П. Шевелев, Л.А. Писаренко, М.Ю. Шевелев. Сборник задач по дискретной математике. . С-т Петербург, «Лань», 2013 г.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smtClean="0"/>
              <a:t>Л.А. Шоломов. Основы теории дискретных логических вычислительных устройств., С-т  Петербург, Лань, 2011 г.  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smtClean="0"/>
              <a:t>В.В. Алексеев. Элементы теории множеств. Методическое пособие по курсу «Дискретная математика», СарФТИ НИЯУ МИФИ, Саров, 2015 г.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486E852F-7451-4CFA-9D72-61E65792043E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400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517525" y="0"/>
            <a:ext cx="8229600" cy="593725"/>
          </a:xfrm>
        </p:spPr>
        <p:txBody>
          <a:bodyPr/>
          <a:lstStyle/>
          <a:p>
            <a:pPr eaLnBrk="1" hangingPunct="1"/>
            <a:r>
              <a:rPr lang="ru-RU" altLang="ru-RU" sz="3600" b="1" u="sng" smtClean="0">
                <a:solidFill>
                  <a:schemeClr val="accent2"/>
                </a:solidFill>
              </a:rPr>
              <a:t>Дополнительная литература</a:t>
            </a:r>
            <a:r>
              <a:rPr lang="ru-RU" altLang="ru-RU" smtClean="0"/>
              <a:t> 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700" y="623888"/>
            <a:ext cx="8229600" cy="6073775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smtClean="0"/>
              <a:t>С.Н. Поздняков, С.В. Рыбин. Дискретная математика. М., «Академия», 2008 г.;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smtClean="0"/>
              <a:t>Гладков Л.А., Курейчик В.В., Куречик В.М. Дискретная математика. М., Физматлит, 2014 г.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smtClean="0"/>
              <a:t>Ю.П. Шевелев. Прикладные вопросы дискретной математики. «Лань», Ст.-Пг, 2018г.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smtClean="0"/>
              <a:t>О.Е. Акимов. Дискретная математика. Логика, группы, графы. Москва, Лаборатория базовых знаний, 2001 г.;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smtClean="0"/>
              <a:t>Г.П. Гаврилов, А.А. Сапоженко. Задачи и упражнения по дискретной математике. М., Физматлит, 2004 г.;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smtClean="0"/>
              <a:t>С.В. Судоплатов, Е.В. Овчинникова. Дискретная математика. ИНФРА-М-НГТУ, 2009г. 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smtClean="0"/>
              <a:t>В.В. Алексеев. Элементы теории графов. Методическое пособие по курсу «Дискретная математика», СарФТИ НИЯУ МИФИ, Саров, 2015 г. 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ru-RU" altLang="ru-RU" sz="2400" smtClean="0"/>
              <a:t>Ю.И. Кудинов, Ф.Ф. Пащенко. Основы современной  информатики. С-т Петербург, Лань, 2011г.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214EE80-3320-4CF2-BCEE-34B48A9A7BEC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400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z="3600" b="1" u="sng" smtClean="0">
                <a:solidFill>
                  <a:schemeClr val="accent2"/>
                </a:solidFill>
              </a:rPr>
              <a:t>Ресурсы Интернет:</a:t>
            </a:r>
            <a:r>
              <a:rPr lang="ru-RU" altLang="ru-RU" smtClean="0"/>
              <a:t> 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50263" cy="4525963"/>
          </a:xfrm>
        </p:spPr>
        <p:txBody>
          <a:bodyPr/>
          <a:lstStyle/>
          <a:p>
            <a:pPr marL="609600" indent="-609600" eaLnBrk="1" hangingPunct="1"/>
            <a:r>
              <a:rPr lang="en-US" altLang="ru-RU" smtClean="0">
                <a:hlinkClick r:id="rId2"/>
              </a:rPr>
              <a:t>www</a:t>
            </a:r>
            <a:r>
              <a:rPr lang="ru-RU" altLang="ru-RU" smtClean="0">
                <a:hlinkClick r:id="rId2"/>
              </a:rPr>
              <a:t>.</a:t>
            </a:r>
            <a:r>
              <a:rPr lang="en-US" altLang="ru-RU" smtClean="0">
                <a:hlinkClick r:id="rId2"/>
              </a:rPr>
              <a:t>sarfti</a:t>
            </a:r>
            <a:r>
              <a:rPr lang="ru-RU" altLang="ru-RU" smtClean="0">
                <a:hlinkClick r:id="rId2"/>
              </a:rPr>
              <a:t>.</a:t>
            </a:r>
            <a:r>
              <a:rPr lang="en-US" altLang="ru-RU" smtClean="0">
                <a:hlinkClick r:id="rId2"/>
              </a:rPr>
              <a:t>ru</a:t>
            </a:r>
            <a:r>
              <a:rPr lang="en-US" altLang="ru-RU" smtClean="0"/>
              <a:t> </a:t>
            </a:r>
            <a:r>
              <a:rPr lang="ru-RU" altLang="ru-RU" smtClean="0"/>
              <a:t> Учебно-методические пособия.;</a:t>
            </a:r>
          </a:p>
          <a:p>
            <a:pPr marL="609600" indent="-609600" eaLnBrk="1" hangingPunct="1"/>
            <a:r>
              <a:rPr lang="ru-RU" altLang="ru-RU" smtClean="0">
                <a:hlinkClick r:id="rId3"/>
              </a:rPr>
              <a:t>http://window.edu.ru/resource/</a:t>
            </a:r>
            <a:r>
              <a:rPr lang="ru-RU" altLang="ru-RU" smtClean="0"/>
              <a:t>   Российское образование. Единое окно доступа к образовательным ресурсам;</a:t>
            </a:r>
          </a:p>
          <a:p>
            <a:pPr marL="609600" indent="-609600" eaLnBrk="1" hangingPunct="1"/>
            <a:r>
              <a:rPr lang="en-US" altLang="ru-RU" smtClean="0">
                <a:hlinkClick r:id="rId4"/>
              </a:rPr>
              <a:t>https://www.matburo.ru/st_subject.php?p=dm</a:t>
            </a:r>
            <a:r>
              <a:rPr lang="ru-RU" altLang="ru-RU" smtClean="0"/>
              <a:t> Образовательные интернет-ресурсы по дискретной математике.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5788</TotalTime>
  <Words>564</Words>
  <Application>Microsoft Office PowerPoint</Application>
  <PresentationFormat>Экран (4:3)</PresentationFormat>
  <Paragraphs>47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Times New Roman</vt:lpstr>
      <vt:lpstr>Courier New</vt:lpstr>
      <vt:lpstr>Оформление по умолчанию</vt:lpstr>
      <vt:lpstr>ДИСКРЕТНАЯ МАТЕМАТИКА   </vt:lpstr>
      <vt:lpstr>Цели и задачи освоения учебной дисциплины </vt:lpstr>
      <vt:lpstr>Целью данного курса является:</vt:lpstr>
      <vt:lpstr>В результате освоения дисциплины студент должен:</vt:lpstr>
      <vt:lpstr>Презентация PowerPoint</vt:lpstr>
      <vt:lpstr>Презентация PowerPoint</vt:lpstr>
      <vt:lpstr>Основная литература</vt:lpstr>
      <vt:lpstr>Дополнительная литература </vt:lpstr>
      <vt:lpstr>Ресурсы Интернет: </vt:lpstr>
    </vt:vector>
  </TitlesOfParts>
  <Company>SarFTI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Munin</dc:creator>
  <cp:lastModifiedBy>AVV</cp:lastModifiedBy>
  <cp:revision>271</cp:revision>
  <dcterms:created xsi:type="dcterms:W3CDTF">2006-06-04T07:06:04Z</dcterms:created>
  <dcterms:modified xsi:type="dcterms:W3CDTF">2021-09-08T12:37:29Z</dcterms:modified>
</cp:coreProperties>
</file>